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ED00EE-D8EB-D84B-B579-7BD0965751F6}" v="65" dt="2024-08-29T17:55:18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0" y="2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3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1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79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79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700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38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071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87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940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528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025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975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89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3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7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1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5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3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2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6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4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8E822-0E15-4F4F-8CB9-90D753415A6F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30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67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3" descr="A colorful light bulb with business icons">
            <a:extLst>
              <a:ext uri="{FF2B5EF4-FFF2-40B4-BE49-F238E27FC236}">
                <a16:creationId xmlns:a16="http://schemas.microsoft.com/office/drawing/2014/main" id="{947D5577-A44F-4502-574F-E38CB7A5D8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t="9631" r="-1" b="9781"/>
          <a:stretch/>
        </p:blipFill>
        <p:spPr>
          <a:xfrm>
            <a:off x="20" y="-1"/>
            <a:ext cx="12189789" cy="6873457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813" y="2440608"/>
            <a:ext cx="8283313" cy="2382079"/>
          </a:xfrm>
        </p:spPr>
        <p:txBody>
          <a:bodyPr anchor="t">
            <a:normAutofit/>
          </a:bodyPr>
          <a:lstStyle/>
          <a:p>
            <a:r>
              <a:rPr lang="en-US" sz="8000" b="1" dirty="0">
                <a:solidFill>
                  <a:srgbClr val="FFFFFF"/>
                </a:solidFill>
                <a:latin typeface="MRF LEMONBERRY SANS" panose="02000603000000000000" pitchFamily="2" charset="0"/>
                <a:ea typeface="MRF LEMONBERRY SANS" panose="02000603000000000000" pitchFamily="2" charset="0"/>
                <a:cs typeface="Calibri Light"/>
              </a:rPr>
              <a:t>In-Class Exercises</a:t>
            </a:r>
            <a:br>
              <a:rPr lang="en-US" sz="8000" b="1" dirty="0">
                <a:solidFill>
                  <a:srgbClr val="FFFFFF"/>
                </a:solidFill>
                <a:latin typeface="MRF LEMONBERRY SANS" panose="02000603000000000000" pitchFamily="2" charset="0"/>
                <a:ea typeface="MRF LEMONBERRY SANS" panose="02000603000000000000" pitchFamily="2" charset="0"/>
                <a:cs typeface="Calibri Light"/>
              </a:rPr>
            </a:br>
            <a:r>
              <a:rPr lang="en-US" sz="8000" b="1" dirty="0">
                <a:solidFill>
                  <a:srgbClr val="FFFFFF"/>
                </a:solidFill>
                <a:latin typeface="MRF LEMONBERRY SANS" panose="02000603000000000000" pitchFamily="2" charset="0"/>
                <a:ea typeface="MRF LEMONBERRY SANS" panose="02000603000000000000" pitchFamily="2" charset="0"/>
                <a:cs typeface="Calibri Light"/>
              </a:rPr>
              <a:t>Week 2</a:t>
            </a:r>
            <a:endParaRPr lang="en-US" sz="8000" b="1" dirty="0">
              <a:latin typeface="MRF LEMONBERRY SANS" panose="02000603000000000000" pitchFamily="2" charset="0"/>
              <a:ea typeface="MRF LEMONBERRY SANS" panose="02000603000000000000" pitchFamily="2" charset="0"/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293" y="4425813"/>
            <a:ext cx="7151357" cy="2272483"/>
          </a:xfrm>
        </p:spPr>
        <p:txBody>
          <a:bodyPr anchor="b">
            <a:normAutofit/>
          </a:bodyPr>
          <a:lstStyle/>
          <a:p>
            <a:pPr algn="l"/>
            <a:r>
              <a:rPr lang="en-US" sz="2400" b="1" dirty="0">
                <a:latin typeface="Aptos" panose="020B0004020202020204" pitchFamily="34" charset="0"/>
              </a:rPr>
              <a:t>Software Testing</a:t>
            </a:r>
            <a:endParaRPr lang="en-US" b="1" dirty="0">
              <a:latin typeface="Aptos" panose="020B0004020202020204" pitchFamily="34" charset="0"/>
            </a:endParaRPr>
          </a:p>
          <a:p>
            <a:pPr algn="l"/>
            <a:r>
              <a:rPr lang="en-US" sz="2400" dirty="0">
                <a:latin typeface="Aptos Light" panose="020B0004020202020204" pitchFamily="34" charset="0"/>
              </a:rPr>
              <a:t>SWE 437/637</a:t>
            </a:r>
          </a:p>
          <a:p>
            <a:pPr algn="l"/>
            <a:r>
              <a:rPr lang="en-US" u="sng" dirty="0">
                <a:solidFill>
                  <a:schemeClr val="accent6"/>
                </a:solidFill>
                <a:latin typeface="Aptos Light"/>
                <a:ea typeface="+mn-lt"/>
                <a:cs typeface="+mn-lt"/>
              </a:rPr>
              <a:t>go.gmu.edu/SoftwareTestingFall24 </a:t>
            </a:r>
            <a:endParaRPr lang="en-US" u="sng">
              <a:solidFill>
                <a:schemeClr val="accent6"/>
              </a:solidFill>
              <a:latin typeface="Aptos Light"/>
              <a:ea typeface="+mn-lt"/>
              <a:cs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02DD59-0F32-3A58-4254-6ED5AFA23D4D}"/>
              </a:ext>
            </a:extLst>
          </p:cNvPr>
          <p:cNvSpPr txBox="1"/>
          <p:nvPr/>
        </p:nvSpPr>
        <p:spPr>
          <a:xfrm>
            <a:off x="7241651" y="5344993"/>
            <a:ext cx="47610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Dr. Brittany Johnson-Matthews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Calibri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+mn-cs"/>
              </a:rPr>
              <a:t>(Dr. B for short)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441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684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4)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B1E00E-D88B-8423-B033-2E1DBD737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031" y="1822254"/>
            <a:ext cx="6446173" cy="51673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>
                <a:latin typeface="Aptos Display" panose="020B0004020202020204" pitchFamily="34" charset="0"/>
                <a:cs typeface="Calibri"/>
              </a:rPr>
              <a:t>The </a:t>
            </a:r>
            <a:r>
              <a:rPr lang="en-US" sz="2400" dirty="0">
                <a:latin typeface="Aptos Display" panose="020B0004020202020204" pitchFamily="34" charset="0"/>
                <a:cs typeface="Calibri"/>
              </a:rPr>
              <a:t>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execute 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result in an error: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An error that does not result in a failure: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failure: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F1ED82-8C39-3FFE-F8B5-247CF5766E8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09736" y="2207289"/>
            <a:ext cx="4657044" cy="39703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/**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Count odd or positive elements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x array to search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</a:t>
            </a:r>
            <a:r>
              <a:rPr lang="en-US" altLang="en-US" sz="1400" dirty="0">
                <a:latin typeface="Consolas"/>
                <a:cs typeface="Arial"/>
              </a:rPr>
              <a:t>return count of odd/pos elements in x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@throws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NullPointerException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if x is null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*/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public static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oddOrPos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(int[] x)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   int count = 0;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for (int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=0;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 &lt; </a:t>
            </a:r>
            <a:r>
              <a:rPr lang="en-US" altLang="en-US" sz="1400" dirty="0" err="1">
                <a:latin typeface="Consolas"/>
                <a:cs typeface="Arial"/>
              </a:rPr>
              <a:t>x.length</a:t>
            </a:r>
            <a:r>
              <a:rPr lang="en-US" altLang="en-US" sz="1400" dirty="0">
                <a:latin typeface="Consolas"/>
                <a:cs typeface="Arial"/>
              </a:rPr>
              <a:t>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++) {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if (x[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]%2 == 1 || x[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] &gt; 0) {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     count++;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}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}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return count;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}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400" dirty="0">
              <a:latin typeface="Consolas" panose="020B0609020204030204" pitchFamily="49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// test: x = [-3, -2, 0, 1, 4]; Expected = 3 </a:t>
            </a:r>
            <a:endParaRPr lang="en-US" altLang="en-US" sz="32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76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47D330FD-AA08-EB3D-48F8-25E229417E22}"/>
              </a:ext>
            </a:extLst>
          </p:cNvPr>
          <p:cNvSpPr txBox="1">
            <a:spLocks/>
          </p:cNvSpPr>
          <p:nvPr/>
        </p:nvSpPr>
        <p:spPr>
          <a:xfrm>
            <a:off x="838200" y="1929384"/>
            <a:ext cx="10515600" cy="4665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/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Consider exercises 5 and 7 in Chapter 1 (p. 13-17)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algn="l" rtl="0" fontAlgn="base"/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algn="l"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a) what is the fault?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algn="l"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b) if possible, identify a test case that does not execute the fault.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algn="l"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c) if possible, identify a test case that executes the fault, but does not result in an error.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algn="l"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d) if possible, identify a test case that results in an error, but not a failure, and identify any initial error state.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algn="l"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e) if possible, identify a test case that causes a failure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88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1)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2C4F5E3-20A7-6171-1E54-7091C5393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031" y="1835703"/>
            <a:ext cx="6446173" cy="516731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a) what is the fault?</a:t>
            </a:r>
            <a:endParaRPr lang="en-US" sz="2400" dirty="0">
              <a:latin typeface="Aptos Display" panose="020B0004020202020204" pitchFamily="34" charset="0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b) if possible, identify a test case that does not execute the fault.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c) if possible, identify a test case that executes the fault, but does not result in an error.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d) if possible, identify a test case that results in an error, but not a failure, and identify any initial error state.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e) if possible, identify a test case that causes a failure</a:t>
            </a:r>
            <a:endParaRPr lang="en-US" sz="2400" dirty="0">
              <a:latin typeface="Aptos Display" panose="020B00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8D6AD3-450D-C222-7CBF-BB978715170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98033" y="2344450"/>
            <a:ext cx="4695664" cy="3754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/**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Find last index of element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x array to search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y value to look for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@return last index of y in x; -1 if absent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@throws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NullPointerException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if x is null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*/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public static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findLast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(int[] x, int y)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for (int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=x.length-1;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&gt; 0;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--)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if (x[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] == y)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return -1;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// test: x = [2, 3, 5]; y = 2; Expected = 0 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59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1)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2C4F5E3-20A7-6171-1E54-7091C5393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031" y="1835703"/>
            <a:ext cx="6446173" cy="51673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execute 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result in an error: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An error that does not result in a failure: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failure: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8D6AD3-450D-C222-7CBF-BB978715170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98033" y="2344450"/>
            <a:ext cx="4695664" cy="3754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/**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Find last index of element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x array to search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y value to look for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@return last index of y in x; -1 if absent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@throws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NullPointerException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if x is null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*/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public static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findLast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(int[] x, int y)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for (int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=x.length-1;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&gt; 0;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--)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if (x[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] == y)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return -1;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// test: x = [2, 3, 5]; y = 2; Expected = 0 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5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2)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824-FD65-1C8D-A683-1CA572AB00F3}"/>
              </a:ext>
            </a:extLst>
          </p:cNvPr>
          <p:cNvSpPr txBox="1">
            <a:spLocks/>
          </p:cNvSpPr>
          <p:nvPr/>
        </p:nvSpPr>
        <p:spPr>
          <a:xfrm>
            <a:off x="5358478" y="1808807"/>
            <a:ext cx="6446173" cy="516731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a) what is the fault?</a:t>
            </a:r>
            <a:endParaRPr lang="en-US" sz="2400" dirty="0">
              <a:latin typeface="Aptos Display" panose="020B0004020202020204" pitchFamily="34" charset="0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b) if possible, identify a test case that does not execute the fault.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c) if possible, identify a test case that executes the fault, but does not result in an error.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d) if possible, identify a test case that results in an error, but not a failure, and identify any initial error state.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e) if possible, identify a test case that causes a failure</a:t>
            </a:r>
            <a:endParaRPr lang="en-US" sz="2400" dirty="0">
              <a:latin typeface="Aptos Display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D142E6-02F7-5465-01A6-87F35C634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192" y="2329746"/>
            <a:ext cx="4744432" cy="3754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/**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Find last index of zero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@param x array to search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@return last index of 0 in x; -1 if absent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@throws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NullPointerException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 if x is null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*/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public static int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lastZero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 (int[] x) {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 for (int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=0;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 &lt;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x.length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;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++) {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     if (x[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] == 0) {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         return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     }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 }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 return -1;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// test: x = [0, 1, 0]; Expected = 2 </a:t>
            </a:r>
            <a:endParaRPr lang="en-US" altLang="en-US" sz="1400" b="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668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2)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824-FD65-1C8D-A683-1CA572AB00F3}"/>
              </a:ext>
            </a:extLst>
          </p:cNvPr>
          <p:cNvSpPr txBox="1">
            <a:spLocks/>
          </p:cNvSpPr>
          <p:nvPr/>
        </p:nvSpPr>
        <p:spPr>
          <a:xfrm>
            <a:off x="5358478" y="1808807"/>
            <a:ext cx="6446173" cy="51673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execute 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result in an error: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An error that does not result in a failure: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failure: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D142E6-02F7-5465-01A6-87F35C634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192" y="2329746"/>
            <a:ext cx="4744432" cy="3754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/**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Find last index of zero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@param x array to search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@return last index of 0 in x; -1 if absent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 @throws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NullPointerException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 if x is null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*/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public static int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lastZero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 (int[] x) {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 for (int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=0;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 &lt;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x.length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;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++) {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     if (x[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] == 0) {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         return </a:t>
            </a:r>
            <a:r>
              <a:rPr lang="en-US" altLang="en-US" sz="1400" b="0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     }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 }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    return -1;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en-US" altLang="en-US" sz="1400" b="0" dirty="0">
                <a:solidFill>
                  <a:srgbClr val="000000"/>
                </a:solidFill>
                <a:latin typeface="Consolas"/>
              </a:rPr>
              <a:t>// test: x = [0, 1, 0]; Expected = 2 </a:t>
            </a:r>
            <a:endParaRPr lang="en-US" altLang="en-US" sz="1400" b="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766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684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3)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A775500-25ED-9B63-C454-9A38CFDF9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1925" y="1728125"/>
            <a:ext cx="6446173" cy="516731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a) what is the fault?</a:t>
            </a:r>
            <a:endParaRPr lang="en-US" sz="2400" dirty="0">
              <a:latin typeface="Aptos Display" panose="020B0004020202020204" pitchFamily="34" charset="0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b) if possible, identify a test case that does not execute the fault.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c) if possible, identify a test case that executes the fault, but does not result in an error.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d) if possible, identify a test case that results in an error, but not a failure, and identify any initial error state.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e) if possible, identify a test case that causes a failure</a:t>
            </a:r>
            <a:endParaRPr lang="en-US" sz="2400" dirty="0">
              <a:latin typeface="Aptos Display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36592D-3469-9D4D-8282-FF1F9FE82F0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93192" y="2029429"/>
            <a:ext cx="4777216" cy="41857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/**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Count positive elements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* Note: zero is not considered positive</a:t>
            </a:r>
            <a:endParaRPr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x array to search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@return count of positive elements in x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@throws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NullPointerException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if x is null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*/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public static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countPositive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(int[] x)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int count = 0;</a:t>
            </a:r>
            <a:endParaRPr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for (int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=0;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 &lt; </a:t>
            </a:r>
            <a:r>
              <a:rPr lang="en-US" altLang="en-US" sz="1400" dirty="0" err="1">
                <a:latin typeface="Consolas"/>
                <a:cs typeface="Arial"/>
              </a:rPr>
              <a:t>x.length</a:t>
            </a:r>
            <a:r>
              <a:rPr lang="en-US" altLang="en-US" sz="1400" dirty="0">
                <a:latin typeface="Consolas"/>
                <a:cs typeface="Arial"/>
              </a:rPr>
              <a:t>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++)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if (x[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] &gt;= 0)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count++;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return count;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// test: x = [-4, 2, 0, 2]; Expected = 2 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012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684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3)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A775500-25ED-9B63-C454-9A38CFDF9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1925" y="1728125"/>
            <a:ext cx="6446173" cy="51673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execute the fault: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test case that does not result in an error: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An error that does not result in a failure: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 failure: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36592D-3469-9D4D-8282-FF1F9FE82F0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93192" y="2029429"/>
            <a:ext cx="4777216" cy="41857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/**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Count positive elements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* Note: zero is not considered positive</a:t>
            </a:r>
            <a:endParaRPr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x array to search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@return count of positive elements in x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@throws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NullPointerException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if x is null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*/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public static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countPositive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(int[] x)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int count = 0;</a:t>
            </a:r>
            <a:endParaRPr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for (int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=0;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 &lt; </a:t>
            </a:r>
            <a:r>
              <a:rPr lang="en-US" altLang="en-US" sz="1400" dirty="0" err="1">
                <a:latin typeface="Consolas"/>
                <a:cs typeface="Arial"/>
              </a:rPr>
              <a:t>x.length</a:t>
            </a:r>
            <a:r>
              <a:rPr lang="en-US" altLang="en-US" sz="1400" dirty="0">
                <a:latin typeface="Consolas"/>
                <a:cs typeface="Arial"/>
              </a:rPr>
              <a:t>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++)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if (x[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] &gt;= 0)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count++;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return count;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}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// test: x = [-4, 2, 0, 2]; Expected = 2 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959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684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 (ex. 5, pt. 4)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B1E00E-D88B-8423-B033-2E1DBD737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478" y="1822254"/>
            <a:ext cx="6446173" cy="516731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a) what is the fault?</a:t>
            </a:r>
            <a:endParaRPr lang="en-US" sz="2400" dirty="0">
              <a:latin typeface="Aptos Display" panose="020B0004020202020204" pitchFamily="34" charset="0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b) if possible, identify a test case that does not execute the fault.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c) if possible, identify a test case that executes the fault, but does not result in an error.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d) if possible, identify a test case that results in an error, but not a failure, and identify any initial error state.</a:t>
            </a: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400" dirty="0">
              <a:latin typeface="Aptos Display" panose="020B0004020202020204" pitchFamily="34" charset="0"/>
              <a:cs typeface="Calibri"/>
            </a:endParaRPr>
          </a:p>
          <a:p>
            <a:pPr marL="81915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 Display" panose="020B0004020202020204" pitchFamily="34" charset="0"/>
                <a:cs typeface="Calibri"/>
              </a:rPr>
              <a:t>e) if possible, identify a test case that causes a failure</a:t>
            </a:r>
            <a:endParaRPr lang="en-US" sz="2400" dirty="0">
              <a:latin typeface="Aptos Display" panose="020B00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F1ED82-8C39-3FFE-F8B5-247CF5766E8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09736" y="2207289"/>
            <a:ext cx="4657044" cy="39703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/**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Count odd or positive elements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@param x array to search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</a:t>
            </a:r>
            <a:r>
              <a:rPr lang="en-US" altLang="en-US" sz="1400" dirty="0">
                <a:latin typeface="Consolas"/>
                <a:cs typeface="Arial"/>
              </a:rPr>
              <a:t>return count of odd/pos elements in x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 @throws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NullPointerException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if x is null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*/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public static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nsolas"/>
                <a:cs typeface="Arial"/>
              </a:rPr>
              <a:t>oddOrPos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nsolas"/>
                <a:cs typeface="Arial"/>
              </a:rPr>
              <a:t> (int[] x) {</a:t>
            </a:r>
            <a:endParaRPr lang="en-US" altLang="en-US" sz="1400" b="0" i="0" u="none" strike="noStrike" cap="none" normalizeH="0" baseline="0" dirty="0">
              <a:ln>
                <a:noFill/>
              </a:ln>
              <a:effectLst/>
              <a:latin typeface="Consolas"/>
              <a:cs typeface="Arial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latin typeface="Consolas"/>
                <a:cs typeface="Arial"/>
              </a:rPr>
              <a:t>    int count = 0;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for (int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=0;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 &lt; </a:t>
            </a:r>
            <a:r>
              <a:rPr lang="en-US" altLang="en-US" sz="1400" dirty="0" err="1">
                <a:latin typeface="Consolas"/>
                <a:cs typeface="Arial"/>
              </a:rPr>
              <a:t>x.length</a:t>
            </a:r>
            <a:r>
              <a:rPr lang="en-US" altLang="en-US" sz="1400" dirty="0">
                <a:latin typeface="Consolas"/>
                <a:cs typeface="Arial"/>
              </a:rPr>
              <a:t>; 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++) {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if (x[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]%2 == 1 || x[</a:t>
            </a:r>
            <a:r>
              <a:rPr lang="en-US" altLang="en-US" sz="1400" dirty="0" err="1">
                <a:latin typeface="Consolas"/>
                <a:cs typeface="Arial"/>
              </a:rPr>
              <a:t>i</a:t>
            </a:r>
            <a:r>
              <a:rPr lang="en-US" altLang="en-US" sz="1400" dirty="0">
                <a:latin typeface="Consolas"/>
                <a:cs typeface="Arial"/>
              </a:rPr>
              <a:t>] &gt; 0) {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     count++;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     }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}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    return count;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}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400" dirty="0">
              <a:latin typeface="Consolas" panose="020B0609020204030204" pitchFamily="49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>
                <a:latin typeface="Consolas"/>
                <a:cs typeface="Arial"/>
              </a:rPr>
              <a:t>// test: x = [-3, -2, 0, 1, 4]; Expected = 3 </a:t>
            </a:r>
            <a:endParaRPr lang="en-US" altLang="en-US" sz="3200" b="0" i="0" u="none" strike="noStrike" cap="none" normalizeH="0" baseline="0" dirty="0">
              <a:ln>
                <a:noFill/>
              </a:ln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748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1690</Words>
  <Application>Microsoft Office PowerPoint</Application>
  <PresentationFormat>Widescreen</PresentationFormat>
  <Paragraphs>240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1_Office Theme</vt:lpstr>
      <vt:lpstr>2_Office Theme</vt:lpstr>
      <vt:lpstr>In-Class Exercises Week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Brittany I Johnson</cp:lastModifiedBy>
  <cp:revision>2</cp:revision>
  <dcterms:created xsi:type="dcterms:W3CDTF">2024-08-29T13:45:00Z</dcterms:created>
  <dcterms:modified xsi:type="dcterms:W3CDTF">2024-09-05T13:21:00Z</dcterms:modified>
</cp:coreProperties>
</file>